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55"/>
  </p:notesMasterIdLst>
  <p:handoutMasterIdLst>
    <p:handoutMasterId r:id="rId56"/>
  </p:handoutMasterIdLst>
  <p:sldIdLst>
    <p:sldId id="446" r:id="rId2"/>
    <p:sldId id="389" r:id="rId3"/>
    <p:sldId id="465" r:id="rId4"/>
    <p:sldId id="429" r:id="rId5"/>
    <p:sldId id="472" r:id="rId6"/>
    <p:sldId id="473" r:id="rId7"/>
    <p:sldId id="430" r:id="rId8"/>
    <p:sldId id="477" r:id="rId9"/>
    <p:sldId id="475" r:id="rId10"/>
    <p:sldId id="466" r:id="rId11"/>
    <p:sldId id="392" r:id="rId12"/>
    <p:sldId id="463" r:id="rId13"/>
    <p:sldId id="435" r:id="rId14"/>
    <p:sldId id="445" r:id="rId15"/>
    <p:sldId id="427" r:id="rId16"/>
    <p:sldId id="449" r:id="rId17"/>
    <p:sldId id="467" r:id="rId18"/>
    <p:sldId id="450" r:id="rId19"/>
    <p:sldId id="394" r:id="rId20"/>
    <p:sldId id="393" r:id="rId21"/>
    <p:sldId id="400" r:id="rId22"/>
    <p:sldId id="451" r:id="rId23"/>
    <p:sldId id="468" r:id="rId24"/>
    <p:sldId id="452" r:id="rId25"/>
    <p:sldId id="436" r:id="rId26"/>
    <p:sldId id="438" r:id="rId27"/>
    <p:sldId id="439" r:id="rId28"/>
    <p:sldId id="459" r:id="rId29"/>
    <p:sldId id="401" r:id="rId30"/>
    <p:sldId id="469" r:id="rId31"/>
    <p:sldId id="453" r:id="rId32"/>
    <p:sldId id="455" r:id="rId33"/>
    <p:sldId id="460" r:id="rId34"/>
    <p:sldId id="402" r:id="rId35"/>
    <p:sldId id="406" r:id="rId36"/>
    <p:sldId id="470" r:id="rId37"/>
    <p:sldId id="407" r:id="rId38"/>
    <p:sldId id="476" r:id="rId39"/>
    <p:sldId id="478" r:id="rId40"/>
    <p:sldId id="424" r:id="rId41"/>
    <p:sldId id="408" r:id="rId42"/>
    <p:sldId id="461" r:id="rId43"/>
    <p:sldId id="409" r:id="rId44"/>
    <p:sldId id="457" r:id="rId45"/>
    <p:sldId id="413" r:id="rId46"/>
    <p:sldId id="479" r:id="rId47"/>
    <p:sldId id="480" r:id="rId48"/>
    <p:sldId id="481" r:id="rId49"/>
    <p:sldId id="482" r:id="rId50"/>
    <p:sldId id="471" r:id="rId51"/>
    <p:sldId id="458" r:id="rId52"/>
    <p:sldId id="444" r:id="rId53"/>
    <p:sldId id="422" r:id="rId54"/>
  </p:sldIdLst>
  <p:sldSz cx="12192000" cy="6858000"/>
  <p:notesSz cx="7099300" cy="10234613"/>
  <p:custDataLst>
    <p:tags r:id="rId5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FFF"/>
    <a:srgbClr val="B9CAFF"/>
    <a:srgbClr val="7999FF"/>
    <a:srgbClr val="0033CC"/>
    <a:srgbClr val="008000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1" autoAdjust="0"/>
    <p:restoredTop sz="84834" autoAdjust="0"/>
  </p:normalViewPr>
  <p:slideViewPr>
    <p:cSldViewPr>
      <p:cViewPr varScale="1">
        <p:scale>
          <a:sx n="72" d="100"/>
          <a:sy n="72" d="100"/>
        </p:scale>
        <p:origin x="63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DFS.)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20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 blinking your eye (not using your entire thinking capabilities),</a:t>
            </a:r>
            <a:r>
              <a:rPr lang="en-US" baseline="0" dirty="0"/>
              <a:t> vacuum cleaner moving towards nearest dirt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4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comes back on exams</a:t>
            </a:r>
          </a:p>
          <a:p>
            <a:endParaRPr lang="en-US" dirty="0"/>
          </a:p>
          <a:p>
            <a:r>
              <a:rPr lang="en-US" dirty="0"/>
              <a:t>Goal test – sometimes</a:t>
            </a:r>
            <a:r>
              <a:rPr lang="en-US" baseline="0" dirty="0"/>
              <a:t> more than one state that satisfies having achieved the goal, for example, “eat all the dots”</a:t>
            </a:r>
          </a:p>
          <a:p>
            <a:endParaRPr lang="en-US" baseline="0" dirty="0"/>
          </a:p>
          <a:p>
            <a:r>
              <a:rPr lang="en-US" baseline="0" dirty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Wrong example for “eat-all-dots”: (x, y, dot count)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07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90 * (2^30-1) + 30 * 2^29 = 145 billion</a:t>
            </a:r>
          </a:p>
          <a:p>
            <a:r>
              <a:rPr lang="en-US">
                <a:latin typeface="Arial" charset="0"/>
              </a:rPr>
              <a:t>2^29 = 536 870 912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74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show tree</a:t>
            </a:r>
          </a:p>
          <a:p>
            <a:r>
              <a:rPr lang="en-US" dirty="0"/>
              <a:t>Right: fringe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92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4" y="533400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Dan Klein and Pieter Abbeel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98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 Are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81803" y="1676401"/>
            <a:ext cx="4495799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pPr eaLnBrk="1" hangingPunct="1"/>
            <a:r>
              <a:rPr lang="en-US" sz="2400" dirty="0"/>
              <a:t>Successor function:</a:t>
            </a:r>
          </a:p>
          <a:p>
            <a:pPr lvl="1" eaLnBrk="1" hangingPunct="1"/>
            <a:r>
              <a:rPr lang="en-US" sz="2000" dirty="0"/>
              <a:t>Roads: Go to adjacent city with cost = distance</a:t>
            </a:r>
          </a:p>
          <a:p>
            <a:pPr eaLnBrk="1" hangingPunct="1"/>
            <a:r>
              <a:rPr lang="en-US" sz="2400" dirty="0"/>
              <a:t>Start state:</a:t>
            </a:r>
          </a:p>
          <a:p>
            <a:pPr lvl="1" eaLnBrk="1" hangingPunct="1"/>
            <a:r>
              <a:rPr lang="en-US" sz="2000" dirty="0"/>
              <a:t>Arad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 eaLnBrk="1" hangingPunct="1"/>
            <a:r>
              <a:rPr lang="en-US" sz="2000" dirty="0"/>
              <a:t>Is state == Bucharest?</a:t>
            </a:r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057400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2" y="12731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a State Space?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086225"/>
            <a:ext cx="4038600" cy="2413000"/>
          </a:xfrm>
        </p:spPr>
        <p:txBody>
          <a:bodyPr/>
          <a:lstStyle/>
          <a:p>
            <a:r>
              <a:rPr lang="en-US" sz="2400" dirty="0"/>
              <a:t>Problem: </a:t>
            </a:r>
            <a:r>
              <a:rPr lang="en-US" sz="2400" dirty="0" err="1"/>
              <a:t>Pathing</a:t>
            </a:r>
            <a:endParaRPr lang="en-US" sz="2400" dirty="0"/>
          </a:p>
          <a:p>
            <a:pPr lvl="1"/>
            <a:r>
              <a:rPr lang="en-US" sz="2000" dirty="0"/>
              <a:t>States: 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only</a:t>
            </a:r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)=END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7000" y="4094167"/>
            <a:ext cx="3962400" cy="2405063"/>
          </a:xfrm>
        </p:spPr>
        <p:txBody>
          <a:bodyPr/>
          <a:lstStyle/>
          <a:p>
            <a:r>
              <a:rPr lang="en-US" sz="2400" dirty="0"/>
              <a:t>Problem: Eat-All-Dots</a:t>
            </a:r>
          </a:p>
          <a:p>
            <a:pPr lvl="1"/>
            <a:r>
              <a:rPr lang="en-US" sz="2000" dirty="0"/>
              <a:t>States: {(</a:t>
            </a:r>
            <a:r>
              <a:rPr lang="en-US" sz="2000" dirty="0" err="1"/>
              <a:t>x,y</a:t>
            </a:r>
            <a:r>
              <a:rPr lang="en-US" sz="2000" dirty="0"/>
              <a:t>), dot </a:t>
            </a:r>
            <a:r>
              <a:rPr lang="en-US" sz="2000" dirty="0" err="1"/>
              <a:t>booleans</a:t>
            </a:r>
            <a:r>
              <a:rPr lang="en-US" sz="2000" dirty="0"/>
              <a:t>}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and possibly a dot </a:t>
            </a:r>
            <a:r>
              <a:rPr lang="en-US" sz="2000" dirty="0" err="1"/>
              <a:t>boolean</a:t>
            </a:r>
            <a:endParaRPr lang="en-US" sz="2000" dirty="0"/>
          </a:p>
          <a:p>
            <a:pPr lvl="1"/>
            <a:r>
              <a:rPr lang="en-US" sz="2000" dirty="0"/>
              <a:t>Goal test: dots all false</a:t>
            </a:r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includes every last detail of the environment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for planning (abstraction)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1752600"/>
            <a:ext cx="4953000" cy="139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Space Sizes?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00200" y="1558925"/>
            <a:ext cx="5943600" cy="4525963"/>
          </a:xfrm>
        </p:spPr>
        <p:txBody>
          <a:bodyPr/>
          <a:lstStyle/>
          <a:p>
            <a:r>
              <a:rPr lang="en-US" sz="2400" dirty="0"/>
              <a:t>World state:</a:t>
            </a:r>
          </a:p>
          <a:p>
            <a:pPr lvl="1"/>
            <a:r>
              <a:rPr lang="en-US" sz="2000" dirty="0"/>
              <a:t>Agent positions: 120</a:t>
            </a:r>
          </a:p>
          <a:p>
            <a:pPr lvl="1"/>
            <a:r>
              <a:rPr lang="en-US" sz="2000" dirty="0"/>
              <a:t>Food count: 30</a:t>
            </a:r>
          </a:p>
          <a:p>
            <a:pPr lvl="1"/>
            <a:r>
              <a:rPr lang="en-US" sz="2000" dirty="0"/>
              <a:t>Ghost positions: 12</a:t>
            </a:r>
          </a:p>
          <a:p>
            <a:pPr lvl="1"/>
            <a:r>
              <a:rPr lang="en-US" sz="2000" dirty="0"/>
              <a:t>Agent facing: NSEW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many</a:t>
            </a:r>
          </a:p>
          <a:p>
            <a:pPr lvl="1"/>
            <a:r>
              <a:rPr lang="en-US" sz="2000" dirty="0"/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</a:p>
          <a:p>
            <a:pPr lvl="1"/>
            <a:r>
              <a:rPr lang="en-US" sz="2000" dirty="0"/>
              <a:t>States for </a:t>
            </a:r>
            <a:r>
              <a:rPr lang="en-US" sz="2000" dirty="0" err="1"/>
              <a:t>pathing</a:t>
            </a:r>
            <a:r>
              <a:rPr lang="en-US" sz="2000" dirty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</a:t>
            </a:r>
          </a:p>
          <a:p>
            <a:pPr lvl="1"/>
            <a:r>
              <a:rPr lang="en-US" sz="2000" dirty="0"/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</a:t>
            </a:r>
          </a:p>
          <a:p>
            <a:pPr lvl="1">
              <a:buFont typeface="Wingdings" pitchFamily="2" charset="2"/>
              <a:buNone/>
            </a:pPr>
            <a:endParaRPr lang="en-US" sz="20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Safe Passage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29200"/>
            <a:ext cx="11379200" cy="1524000"/>
          </a:xfrm>
        </p:spPr>
        <p:txBody>
          <a:bodyPr/>
          <a:lstStyle/>
          <a:p>
            <a:r>
              <a:rPr lang="en-US" sz="2800" dirty="0"/>
              <a:t>Problem: eat all dots while keeping the ghosts </a:t>
            </a:r>
            <a:r>
              <a:rPr lang="en-US" sz="2800" dirty="0" err="1"/>
              <a:t>perma</a:t>
            </a:r>
            <a:r>
              <a:rPr lang="en-US" sz="2800" dirty="0"/>
              <a:t>-scared</a:t>
            </a:r>
          </a:p>
          <a:p>
            <a:r>
              <a:rPr lang="en-US" sz="2800" dirty="0"/>
              <a:t>What does the state space have to specify?</a:t>
            </a:r>
          </a:p>
          <a:p>
            <a:pPr lvl="1"/>
            <a:r>
              <a:rPr lang="en-US" sz="2400" dirty="0"/>
              <a:t>(agent position, dot </a:t>
            </a:r>
            <a:r>
              <a:rPr lang="en-US" sz="2400" dirty="0" err="1"/>
              <a:t>booleans</a:t>
            </a:r>
            <a:r>
              <a:rPr lang="en-US" sz="2400" dirty="0"/>
              <a:t>, power pellet </a:t>
            </a:r>
            <a:r>
              <a:rPr lang="en-US" sz="2400" dirty="0" err="1"/>
              <a:t>booleans</a:t>
            </a:r>
            <a:r>
              <a:rPr lang="en-US" sz="2400" dirty="0"/>
              <a:t>, remaining scared time)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3" y="1371601"/>
            <a:ext cx="118475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523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99" name="Group 98"/>
          <p:cNvGrpSpPr/>
          <p:nvPr/>
        </p:nvGrpSpPr>
        <p:grpSpPr>
          <a:xfrm>
            <a:off x="7010400" y="1219200"/>
            <a:ext cx="4876800" cy="54102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search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search graph for a tiny search problem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Agents that Plan Ahead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Search Problems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Uninformed Search Methods</a:t>
            </a:r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Depth-First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Breadth-First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Uniform-Cost Search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node</a:t>
            </a:r>
          </a:p>
          <a:p>
            <a:pPr lvl="1" eaLnBrk="1" hangingPunct="1"/>
            <a:r>
              <a:rPr lang="en-US" sz="2000" dirty="0"/>
              <a:t>Children correspond to successors</a:t>
            </a:r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that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4800" y="1295400"/>
            <a:ext cx="6603998" cy="4952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13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dirty="0"/>
              <a:t>b is the branching factor</a:t>
            </a:r>
          </a:p>
          <a:p>
            <a:pPr lvl="1"/>
            <a:r>
              <a:rPr lang="en-US" sz="2000" dirty="0"/>
              <a:t>m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/>
          <a:lstStyle/>
          <a:p>
            <a:r>
              <a:rPr lang="en-US" sz="2400" dirty="0"/>
              <a:t>What nodes DFS expand?</a:t>
            </a:r>
          </a:p>
          <a:p>
            <a:pPr lvl="1"/>
            <a:r>
              <a:rPr lang="en-US" sz="2000" dirty="0"/>
              <a:t>Some left prefix of the tree.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m could be infinite, so only if we prevent cycles (more later)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72395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</a:p>
        </p:txBody>
      </p:sp>
      <p:sp>
        <p:nvSpPr>
          <p:cNvPr id="25604" name="TextBox 26"/>
          <p:cNvSpPr txBox="1">
            <a:spLocks noChangeArrowheads="1"/>
          </p:cNvSpPr>
          <p:nvPr/>
        </p:nvSpPr>
        <p:spPr bwMode="auto">
          <a:xfrm>
            <a:off x="8458200" y="6488672"/>
            <a:ext cx="3733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</a:t>
            </a:r>
            <a:r>
              <a:rPr lang="en-US" dirty="0" err="1">
                <a:solidFill>
                  <a:srgbClr val="C00000"/>
                </a:solidFill>
              </a:rPr>
              <a:t>dfs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>
                <a:solidFill>
                  <a:srgbClr val="C00000"/>
                </a:solidFill>
              </a:rPr>
              <a:t>bfs</a:t>
            </a:r>
            <a:r>
              <a:rPr lang="en-US" dirty="0">
                <a:solidFill>
                  <a:srgbClr val="C00000"/>
                </a:solidFill>
              </a:rPr>
              <a:t> maze water (L2D6)]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1)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2)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Reflex Agents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363539" y="1657353"/>
            <a:ext cx="588486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Reflex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action based on current percept (and maybe memory)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May have memory or a model of the world’s current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 not consider the future consequences of their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IS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Can a reflex agent be rational?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6926266" y="1804993"/>
          <a:ext cx="4579937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5" name="Photo Editor Photo" r:id="rId4" imgW="4580017" imgH="1607619" progId="MSPhotoEd.3">
                  <p:embed/>
                </p:oleObj>
              </mc:Choice>
              <mc:Fallback>
                <p:oleObj name="Photo Editor Photo" r:id="rId4" imgW="4580017" imgH="1607619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804993"/>
                        <a:ext cx="4579937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6899273" y="4106865"/>
          <a:ext cx="4579939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" name="Photo Editor Photo" r:id="rId6" imgW="4580017" imgH="1653333" progId="MSPhotoEd.3">
                  <p:embed/>
                </p:oleObj>
              </mc:Choice>
              <mc:Fallback>
                <p:oleObj name="Photo Editor Photo" r:id="rId6" imgW="4580017" imgH="1653333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3" y="4106865"/>
                        <a:ext cx="4579939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991600" y="6183872"/>
            <a:ext cx="305911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(L2D1)]</a:t>
            </a:r>
          </a:p>
        </p:txBody>
      </p:sp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582" y="1677717"/>
            <a:ext cx="5270922" cy="4128793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991600" y="6488672"/>
            <a:ext cx="3200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(L2D2)]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sz="2400" dirty="0"/>
              <a:t>Generally most work happens in the lowest level searched, so not so bad!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/>
              <a:t>What nodes </a:t>
            </a:r>
            <a:r>
              <a:rPr lang="en-US" sz="2400"/>
              <a:t>does UCS </a:t>
            </a:r>
            <a:r>
              <a:rPr lang="en-US" sz="2400" dirty="0"/>
              <a:t>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 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empty grid UCS (L2D5)]</a:t>
            </a:r>
          </a:p>
          <a:p>
            <a:r>
              <a:rPr lang="en-US" dirty="0">
                <a:solidFill>
                  <a:srgbClr val="C00000"/>
                </a:solidFill>
              </a:rPr>
              <a:t>[Demo: maze with deep/shallow water DFS/BFS/UCS (L2D7)]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1)</a:t>
            </a:r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2)</a:t>
            </a:r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3)</a:t>
            </a:r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Optimal</a:t>
            </a:r>
          </a:p>
        </p:txBody>
      </p:sp>
      <p:pic>
        <p:nvPicPr>
          <p:cNvPr id="5" name="Lecture2-demo1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219200"/>
            <a:ext cx="982726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603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3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Some Hints for P1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570037"/>
            <a:ext cx="10210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Graph search is almost always better than tree search (when not?)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Implement your closed list as a </a:t>
            </a:r>
            <a:r>
              <a:rPr lang="en-US" sz="2800" dirty="0" err="1"/>
              <a:t>dict</a:t>
            </a:r>
            <a:r>
              <a:rPr lang="en-US" sz="2800" dirty="0"/>
              <a:t> or set!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Nodes are conceptually paths, but better to represent with a state, cost, last action, and reference to the parent node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Odd </a:t>
            </a:r>
          </a:p>
        </p:txBody>
      </p:sp>
      <p:pic>
        <p:nvPicPr>
          <p:cNvPr id="5" name="Lecture2-demo2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1143000"/>
            <a:ext cx="9677400" cy="54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Planning Agents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Planning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Ask “what if”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Decisions based on (hypothesized) consequences of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have a model of how the world evolves in response to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formulate a goal (test)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WOULD BE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Optimal vs. complete planning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Planning vs. </a:t>
            </a:r>
            <a:r>
              <a:rPr lang="en-US" sz="2400" dirty="0" err="1"/>
              <a:t>replanning</a:t>
            </a:r>
            <a:endParaRPr lang="en-US" sz="2000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9" name="Photo Editor Photo" r:id="rId3" imgW="4595258" imgH="1623201" progId="MSPhotoEd.3">
                  <p:embed/>
                </p:oleObj>
              </mc:Choice>
              <mc:Fallback>
                <p:oleObj name="Photo Editor Photo" r:id="rId3" imgW="4595258" imgH="1623201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0" name="Photo Editor Photo" r:id="rId5" imgW="4580017" imgH="1607619" progId="MSPhotoEd.3">
                  <p:embed/>
                </p:oleObj>
              </mc:Choice>
              <mc:Fallback>
                <p:oleObj name="Photo Editor Photo" r:id="rId5" imgW="4580017" imgH="1607619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Box 7"/>
          <p:cNvSpPr txBox="1">
            <a:spLocks noChangeArrowheads="1"/>
          </p:cNvSpPr>
          <p:nvPr/>
        </p:nvSpPr>
        <p:spPr bwMode="auto">
          <a:xfrm>
            <a:off x="9144000" y="6172200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</a:t>
            </a:r>
            <a:r>
              <a:rPr lang="en-US" dirty="0" err="1">
                <a:solidFill>
                  <a:srgbClr val="C00000"/>
                </a:solidFill>
                <a:latin typeface="Calibri" pitchFamily="34" charset="0"/>
              </a:rPr>
              <a:t>replanning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 (L2D3)]</a:t>
            </a:r>
          </a:p>
        </p:txBody>
      </p:sp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144000" y="6488672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mastermind (L2D4)]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Replanning</a:t>
            </a:r>
            <a:endParaRPr lang="en-US" dirty="0"/>
          </a:p>
        </p:txBody>
      </p:sp>
      <p:pic>
        <p:nvPicPr>
          <p:cNvPr id="3" name="Lecture2-demo3-plan-fast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0444" y="1100766"/>
            <a:ext cx="10171113" cy="57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Mastermind</a:t>
            </a:r>
          </a:p>
        </p:txBody>
      </p:sp>
      <p:pic>
        <p:nvPicPr>
          <p:cNvPr id="5" name="Lecture2-demo4b-plan-slow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750" y="1143000"/>
            <a:ext cx="10096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37430</TotalTime>
  <Words>2283</Words>
  <Application>Microsoft Office PowerPoint</Application>
  <PresentationFormat>Widescreen</PresentationFormat>
  <Paragraphs>613</Paragraphs>
  <Slides>53</Slides>
  <Notes>12</Notes>
  <HiddenSlides>1</HiddenSlides>
  <MMClips>10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Times New Roman</vt:lpstr>
      <vt:lpstr>Wingdings</vt:lpstr>
      <vt:lpstr>dan-berkeley-nlp-v1</vt:lpstr>
      <vt:lpstr>Photo Editor Photo</vt:lpstr>
      <vt:lpstr>CS 188: Artificial Intelligence </vt:lpstr>
      <vt:lpstr>Today</vt:lpstr>
      <vt:lpstr>Agents that Plan</vt:lpstr>
      <vt:lpstr>Reflex Agents</vt:lpstr>
      <vt:lpstr>Video of Demo Reflex Optimal</vt:lpstr>
      <vt:lpstr>Video of Demo Reflex Odd </vt:lpstr>
      <vt:lpstr>Planning Agents</vt:lpstr>
      <vt:lpstr>Video of Demo Replanning</vt:lpstr>
      <vt:lpstr>Video of Demo Mastermind</vt:lpstr>
      <vt:lpstr>Search Problems</vt:lpstr>
      <vt:lpstr>Search Problems</vt:lpstr>
      <vt:lpstr>Search Problems Are Models</vt:lpstr>
      <vt:lpstr>Example: Traveling in Romania</vt:lpstr>
      <vt:lpstr>What’s in a State Space?</vt:lpstr>
      <vt:lpstr>State Space Sizes?</vt:lpstr>
      <vt:lpstr>Quiz: Safe Passage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Quiz: DFS vs BFS</vt:lpstr>
      <vt:lpstr>Video of Demo Maze Water DFS/BFS (part 1)</vt:lpstr>
      <vt:lpstr>Video of Demo Maze Water DFS/BFS (part 2)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  <vt:lpstr>The One Queue</vt:lpstr>
      <vt:lpstr>Search and Models</vt:lpstr>
      <vt:lpstr>Search Gone Wrong?</vt:lpstr>
      <vt:lpstr>Some Hints for P1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bislamalvee@gmail.com</cp:lastModifiedBy>
  <cp:revision>1998</cp:revision>
  <cp:lastPrinted>2014-01-23T07:59:40Z</cp:lastPrinted>
  <dcterms:created xsi:type="dcterms:W3CDTF">2004-08-27T04:16:05Z</dcterms:created>
  <dcterms:modified xsi:type="dcterms:W3CDTF">2020-07-17T09:02:22Z</dcterms:modified>
</cp:coreProperties>
</file>